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5143500" cx="9144000"/>
  <p:notesSz cx="6858000" cy="9144000"/>
  <p:embeddedFontLst>
    <p:embeddedFont>
      <p:font typeface="Roboto Slab"/>
      <p:regular r:id="rId53"/>
      <p:bold r:id="rId54"/>
    </p:embeddedFont>
    <p:embeddedFont>
      <p:font typeface="Muli"/>
      <p:regular r:id="rId55"/>
      <p:bold r:id="rId56"/>
      <p:italic r:id="rId57"/>
      <p:boldItalic r:id="rId58"/>
    </p:embeddedFont>
    <p:embeddedFont>
      <p:font typeface="Muli Light"/>
      <p:regular r:id="rId59"/>
      <p:bold r:id="rId60"/>
      <p:italic r:id="rId61"/>
      <p:boldItalic r:id="rId62"/>
    </p:embeddedFont>
    <p:embeddedFont>
      <p:font typeface="Muli Black"/>
      <p:bold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uliLight-boldItalic.fntdata"/><Relationship Id="rId61" Type="http://schemas.openxmlformats.org/officeDocument/2006/relationships/font" Target="fonts/MuliLight-italic.fntdata"/><Relationship Id="rId20" Type="http://schemas.openxmlformats.org/officeDocument/2006/relationships/slide" Target="slides/slide16.xml"/><Relationship Id="rId64" Type="http://schemas.openxmlformats.org/officeDocument/2006/relationships/font" Target="fonts/MuliBlack-boldItalic.fntdata"/><Relationship Id="rId63" Type="http://schemas.openxmlformats.org/officeDocument/2006/relationships/font" Target="fonts/MuliBlack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MuliLight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font" Target="fonts/RobotoSlab-regular.fntdata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Muli-regular.fntdata"/><Relationship Id="rId10" Type="http://schemas.openxmlformats.org/officeDocument/2006/relationships/slide" Target="slides/slide6.xml"/><Relationship Id="rId54" Type="http://schemas.openxmlformats.org/officeDocument/2006/relationships/font" Target="fonts/RobotoSlab-bold.fntdata"/><Relationship Id="rId13" Type="http://schemas.openxmlformats.org/officeDocument/2006/relationships/slide" Target="slides/slide9.xml"/><Relationship Id="rId57" Type="http://schemas.openxmlformats.org/officeDocument/2006/relationships/font" Target="fonts/Muli-italic.fntdata"/><Relationship Id="rId12" Type="http://schemas.openxmlformats.org/officeDocument/2006/relationships/slide" Target="slides/slide8.xml"/><Relationship Id="rId56" Type="http://schemas.openxmlformats.org/officeDocument/2006/relationships/font" Target="fonts/Muli-bold.fntdata"/><Relationship Id="rId15" Type="http://schemas.openxmlformats.org/officeDocument/2006/relationships/slide" Target="slides/slide11.xml"/><Relationship Id="rId59" Type="http://schemas.openxmlformats.org/officeDocument/2006/relationships/font" Target="fonts/MuliLight-regular.fntdata"/><Relationship Id="rId14" Type="http://schemas.openxmlformats.org/officeDocument/2006/relationships/slide" Target="slides/slide10.xml"/><Relationship Id="rId58" Type="http://schemas.openxmlformats.org/officeDocument/2006/relationships/font" Target="fonts/Muli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Shape 1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Shape 15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Shape 156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Shape 15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Shape 157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Shape 15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Shape 157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Shape 15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Shape 15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Shape 15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hape 159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Shape 15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Shape 160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Shape 16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Shape 16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Shape 162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Shape 16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Shape 163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Shape 16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Shape 14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Shape 16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Shape 165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Shape 16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Shape 166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Shape 16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Shape 166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Shape 16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Shape 167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Shape 16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Shape 168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Shape 16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Shape 16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Shape 16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Shape 169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Shape 16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Shape 169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Shape 17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Shape 170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Shape 17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Shape 14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Shape 171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Shape 17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Shape 17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Shape 17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Shape 172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Shape 17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Shape 173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Shape 17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Shape 173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9" name="Shape 17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Shape 174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Shape 17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Shape 175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Shape 17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Shape 176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Shape 17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Shape 177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Shape 17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Shape 178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Shape 17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Shape 14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Shape 178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Shape 17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Shape 179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Shape 17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5" name="Shape 18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Shape 181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Shape 18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Shape 182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" name="Shape 18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9" name="Shape 18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Shape 183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Shape 18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Shape 18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Shape 18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Shape 18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Shape 150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Shape 15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Shape 151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Shape 15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Shape 153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Shape 15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Shape 154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Shape 15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Shape 155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Shape 15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9pPr>
          </a:lstStyle>
          <a:p/>
        </p:txBody>
      </p:sp>
      <p:grpSp>
        <p:nvGrpSpPr>
          <p:cNvPr id="11" name="Shape 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2" name="Shape 12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Shape 29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30" name="Shape 30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46" name="Shape 46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Shape 6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3" name="Shape 6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Shape 83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84" name="Shape 84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Shape 98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99" name="Shape 99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Shape 565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66" name="Shape 566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Shape 57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75" name="Shape 575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Shape 58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82" name="Shape 582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Shape 59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91" name="Shape 591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Shape 60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02" name="Shape 602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Shape 609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10" name="Shape 610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Shape 61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CUSTOM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/>
        </p:nvSpPr>
        <p:spPr>
          <a:xfrm>
            <a:off x="287749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0" y="2827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0" y="2006461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863265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/>
          <p:nvPr/>
        </p:nvSpPr>
        <p:spPr>
          <a:xfrm rot="10800000">
            <a:off x="7162539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/>
        </p:nvSpPr>
        <p:spPr>
          <a:xfrm rot="10800000">
            <a:off x="8889070" y="2006461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/>
        </p:nvSpPr>
        <p:spPr>
          <a:xfrm rot="10800000">
            <a:off x="8889070" y="2827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Shape 626"/>
          <p:cNvSpPr/>
          <p:nvPr/>
        </p:nvSpPr>
        <p:spPr>
          <a:xfrm rot="10800000">
            <a:off x="6019335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1726530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0" y="2868262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0" y="4591986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2869735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/>
        </p:nvSpPr>
        <p:spPr>
          <a:xfrm flipH="1" rot="10800000">
            <a:off x="4876124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Shape 632"/>
          <p:cNvSpPr/>
          <p:nvPr/>
        </p:nvSpPr>
        <p:spPr>
          <a:xfrm flipH="1" rot="10800000">
            <a:off x="5451640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/>
          <p:nvPr/>
        </p:nvSpPr>
        <p:spPr>
          <a:xfrm flipH="1" rot="10800000">
            <a:off x="8889070" y="34428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Shape 634"/>
          <p:cNvSpPr/>
          <p:nvPr/>
        </p:nvSpPr>
        <p:spPr>
          <a:xfrm flipH="1" rot="10800000">
            <a:off x="8889070" y="2868262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/>
          <p:nvPr/>
        </p:nvSpPr>
        <p:spPr>
          <a:xfrm rot="10800000">
            <a:off x="8601321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Shape 636"/>
          <p:cNvSpPr/>
          <p:nvPr/>
        </p:nvSpPr>
        <p:spPr>
          <a:xfrm rot="10800000">
            <a:off x="8889070" y="1144599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Shape 637"/>
          <p:cNvSpPr/>
          <p:nvPr/>
        </p:nvSpPr>
        <p:spPr>
          <a:xfrm rot="10800000">
            <a:off x="7450294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287749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0" y="373012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1438775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Shape 641"/>
          <p:cNvSpPr/>
          <p:nvPr/>
        </p:nvSpPr>
        <p:spPr>
          <a:xfrm flipH="1" rot="10800000">
            <a:off x="6027150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/>
        </p:nvSpPr>
        <p:spPr>
          <a:xfrm flipH="1" rot="10800000">
            <a:off x="7458110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Shape 643"/>
          <p:cNvSpPr/>
          <p:nvPr/>
        </p:nvSpPr>
        <p:spPr>
          <a:xfrm flipH="1" rot="10800000">
            <a:off x="8889070" y="4017412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0" y="17191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172653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01294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Shape 648"/>
          <p:cNvSpPr/>
          <p:nvPr/>
        </p:nvSpPr>
        <p:spPr>
          <a:xfrm rot="10800000">
            <a:off x="8889070" y="229374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/>
          <p:nvPr/>
        </p:nvSpPr>
        <p:spPr>
          <a:xfrm rot="10800000">
            <a:off x="8889070" y="570025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/>
        </p:nvSpPr>
        <p:spPr>
          <a:xfrm rot="10800000">
            <a:off x="8313559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/>
          <p:nvPr/>
        </p:nvSpPr>
        <p:spPr>
          <a:xfrm rot="10800000">
            <a:off x="6874784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Shape 652"/>
          <p:cNvSpPr/>
          <p:nvPr/>
        </p:nvSpPr>
        <p:spPr>
          <a:xfrm rot="10800000">
            <a:off x="5159977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0" y="2580975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0" y="430469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575510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201428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3729092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/>
          <p:nvPr/>
        </p:nvSpPr>
        <p:spPr>
          <a:xfrm flipH="1" rot="10800000">
            <a:off x="458837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/>
          <p:nvPr/>
        </p:nvSpPr>
        <p:spPr>
          <a:xfrm flipH="1" rot="10800000">
            <a:off x="631490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Shape 660"/>
          <p:cNvSpPr/>
          <p:nvPr/>
        </p:nvSpPr>
        <p:spPr>
          <a:xfrm flipH="1" rot="10800000">
            <a:off x="8889070" y="430469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Shape 661"/>
          <p:cNvSpPr/>
          <p:nvPr/>
        </p:nvSpPr>
        <p:spPr>
          <a:xfrm flipH="1" rot="10800000">
            <a:off x="860131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3729092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0" y="2293749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57551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115102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258198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315749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Shape 668"/>
          <p:cNvSpPr/>
          <p:nvPr/>
        </p:nvSpPr>
        <p:spPr>
          <a:xfrm rot="10800000">
            <a:off x="888907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/>
          <p:nvPr/>
        </p:nvSpPr>
        <p:spPr>
          <a:xfrm rot="10800000">
            <a:off x="7738049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Shape 670"/>
          <p:cNvSpPr/>
          <p:nvPr/>
        </p:nvSpPr>
        <p:spPr>
          <a:xfrm rot="10800000">
            <a:off x="6594845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Shape 671"/>
          <p:cNvSpPr/>
          <p:nvPr/>
        </p:nvSpPr>
        <p:spPr>
          <a:xfrm rot="10800000">
            <a:off x="4588375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0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1151020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229422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430069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Shape 676"/>
          <p:cNvSpPr/>
          <p:nvPr/>
        </p:nvSpPr>
        <p:spPr>
          <a:xfrm flipH="1" rot="10800000">
            <a:off x="8317467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Shape 677"/>
          <p:cNvSpPr/>
          <p:nvPr/>
        </p:nvSpPr>
        <p:spPr>
          <a:xfrm flipH="1" rot="10800000">
            <a:off x="516388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/>
        </p:nvSpPr>
        <p:spPr>
          <a:xfrm flipH="1" rot="10800000">
            <a:off x="573939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/>
        </p:nvSpPr>
        <p:spPr>
          <a:xfrm flipH="1" rot="10800000">
            <a:off x="717035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/>
          <p:nvPr/>
        </p:nvSpPr>
        <p:spPr>
          <a:xfrm flipH="1" rot="10800000">
            <a:off x="774586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Shape 681"/>
          <p:cNvSpPr/>
          <p:nvPr/>
        </p:nvSpPr>
        <p:spPr>
          <a:xfrm flipH="1" rot="10800000">
            <a:off x="8889070" y="4591986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Shape 682"/>
          <p:cNvSpPr/>
          <p:nvPr/>
        </p:nvSpPr>
        <p:spPr>
          <a:xfrm flipH="1" rot="10800000">
            <a:off x="8889070" y="2580975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0" y="8573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0" y="143188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2014285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4300695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Shape 687"/>
          <p:cNvSpPr/>
          <p:nvPr/>
        </p:nvSpPr>
        <p:spPr>
          <a:xfrm rot="10800000">
            <a:off x="8889070" y="143188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Shape 688"/>
          <p:cNvSpPr/>
          <p:nvPr/>
        </p:nvSpPr>
        <p:spPr>
          <a:xfrm rot="10800000">
            <a:off x="8889070" y="8573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Shape 689"/>
          <p:cNvSpPr/>
          <p:nvPr/>
        </p:nvSpPr>
        <p:spPr>
          <a:xfrm rot="10800000">
            <a:off x="6307090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Shape 690"/>
          <p:cNvSpPr/>
          <p:nvPr/>
        </p:nvSpPr>
        <p:spPr>
          <a:xfrm rot="10800000">
            <a:off x="5447732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0" y="344283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0" y="40174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258198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3441337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Shape 695"/>
          <p:cNvSpPr/>
          <p:nvPr/>
        </p:nvSpPr>
        <p:spPr>
          <a:xfrm flipH="1" rot="10800000">
            <a:off x="660266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Shape 696"/>
          <p:cNvSpPr/>
          <p:nvPr/>
        </p:nvSpPr>
        <p:spPr>
          <a:xfrm flipH="1" rot="10800000">
            <a:off x="888907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Shape 697"/>
          <p:cNvSpPr/>
          <p:nvPr/>
        </p:nvSpPr>
        <p:spPr>
          <a:xfrm flipH="1" rot="10800000">
            <a:off x="8889070" y="3155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0" y="570025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3441337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2294225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Shape 701"/>
          <p:cNvSpPr/>
          <p:nvPr/>
        </p:nvSpPr>
        <p:spPr>
          <a:xfrm rot="10800000">
            <a:off x="4876130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Shape 702"/>
          <p:cNvSpPr/>
          <p:nvPr/>
        </p:nvSpPr>
        <p:spPr>
          <a:xfrm rot="10800000">
            <a:off x="8889070" y="17191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Shape 703"/>
          <p:cNvSpPr/>
          <p:nvPr/>
        </p:nvSpPr>
        <p:spPr>
          <a:xfrm rot="10800000">
            <a:off x="8025804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Shape 704"/>
          <p:cNvSpPr/>
          <p:nvPr/>
        </p:nvSpPr>
        <p:spPr>
          <a:xfrm rot="10800000">
            <a:off x="5731580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401294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0" y="3155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863265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315749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Shape 709"/>
          <p:cNvSpPr/>
          <p:nvPr/>
        </p:nvSpPr>
        <p:spPr>
          <a:xfrm flipH="1" rot="10800000">
            <a:off x="8029712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Shape 710"/>
          <p:cNvSpPr/>
          <p:nvPr/>
        </p:nvSpPr>
        <p:spPr>
          <a:xfrm flipH="1" rot="10800000">
            <a:off x="8889070" y="373012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Shape 711"/>
          <p:cNvSpPr/>
          <p:nvPr/>
        </p:nvSpPr>
        <p:spPr>
          <a:xfrm flipH="1" rot="10800000">
            <a:off x="688260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Shape 712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0" y="1144599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1438775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869735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 mosaic">
  <p:cSld name="BLANK_2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8" name="Shape 718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19" name="Shape 719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1720337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1146891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2293783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014120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3440674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Shape 74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45" name="Shape 745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172033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1146891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2867228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2293783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401412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014120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Shape 769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70" name="Shape 770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1146891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2867228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2867228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3440674" y="2858018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Shape 79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95" name="Shape 795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1720337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2867228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3440674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Shape 82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21" name="Shape 821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1720337" y="1140477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1146891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2293783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01412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3440674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Shape 84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45" name="Shape 845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1720337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1146891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2867228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2293783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2293783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014120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3440674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 mosaic small">
  <p:cSld name="BLANK_1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0" name="Shape 870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871" name="Shape 871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872" name="Shape 872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Shape 873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Shape 87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Shape 875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Shape 876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Shape 877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Shape 878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Shape 879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Shape 880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Shape 881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Shape 882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Shape 883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Shape 88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Shape 885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Shape 886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Shape 887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Shape 888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Shape 889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Shape 890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Shape 891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Shape 892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Shape 893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Shape 89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Shape 895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Shape 896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Shape 897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898" name="Shape 898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Shape 899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Shape 900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Shape 901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Shape 902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Shape 903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Shape 90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Shape 905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Shape 906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Shape 907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Shape 908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Shape 909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Shape 910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Shape 911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Shape 912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Shape 913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Shape 9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Shape 915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Shape 916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Shape 917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Shape 918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Shape 919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Shape 920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Shape 921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Shape 922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3" name="Shape 923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924" name="Shape 92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Shape 925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Shape 926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Shape 927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Shape 928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Shape 929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Shape 930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Shape 931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Shape 932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Shape 933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Shape 93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Shape 935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Shape 936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Shape 937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Shape 938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Shape 939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Shape 940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Shape 941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Shape 942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Shape 943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Shape 94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Shape 945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Shape 946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Shape 947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Shape 948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9" name="Shape 949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950" name="Shape 950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Shape 951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Shape 952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Shape 953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Shape 95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Shape 955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Shape 956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Shape 957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Shape 958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Shape 959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Shape 960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Shape 961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Shape 962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Shape 963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Shape 96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Shape 965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Shape 966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Shape 967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Shape 968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Shape 969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Shape 970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Shape 971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Shape 972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Shape 973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Shape 97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75" name="Shape 975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976" name="Shape 976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977" name="Shape 977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Shape 978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Shape 979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Shape 980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Shape 981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Shape 982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Shape 983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Shape 98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Shape 985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Shape 986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Shape 987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Shape 988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Shape 989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Shape 990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Shape 991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Shape 992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Shape 993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Shape 99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Shape 995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Shape 996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Shape 997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Shape 998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Shape 999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Shape 1000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1" name="Shape 1001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002" name="Shape 1002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Shape 1003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Shape 100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Shape 1005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Shape 1006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Shape 1007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Shape 1008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Shape 1009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Shape 1010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Shape 1011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Shape 1012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Shape 1013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Shape 10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Shape 1015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Shape 1016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Shape 1017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Shape 1018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Shape 1019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Shape 1020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Shape 1021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Shape 1022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Shape 1023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Shape 102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Shape 1025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6" name="Shape 1026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027" name="Shape 1027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Shape 1028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Shape 1029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Shape 1030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Shape 1031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Shape 1032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Shape 1033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Shape 103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Shape 1035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Shape 1036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Shape 1037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Shape 1038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Shape 1039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Shape 1040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Shape 1041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Shape 1042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Shape 1043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Shape 104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Shape 1045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Shape 1046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Shape 1047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Shape 1048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Shape 1049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Shape 1050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1" name="Shape 1051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052" name="Shape 1052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Shape 1053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Shape 105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Shape 1055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Shape 1056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Shape 1057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Shape 1058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Shape 1059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Shape 1060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Shape 1061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Shape 1062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Shape 1063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Shape 106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Shape 1065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Shape 1066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Shape 1067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Shape 1068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Shape 1069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Shape 1070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Shape 1071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Shape 1072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Shape 1073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Shape 107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Shape 1075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76" name="Shape 1076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077" name="Shape 1077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078" name="Shape 1078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Shape 1079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Shape 1080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Shape 1081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Shape 1082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Shape 1083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Shape 108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Shape 1085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Shape 1086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Shape 1087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Shape 1088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Shape 1089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Shape 1090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Shape 1091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Shape 1092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Shape 1093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Shape 109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Shape 1095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Shape 1096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Shape 1097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Shape 1098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Shape 1099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Shape 1100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Shape 1101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2" name="Shape 1102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103" name="Shape 1103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Shape 110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Shape 1105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Shape 1106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Shape 1107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Shape 1108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Shape 1109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Shape 1110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Shape 1111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Shape 1112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Shape 1113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Shape 11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Shape 1115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Shape 1116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Shape 1117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Shape 1118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Shape 1119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Shape 1120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Shape 1121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Shape 1122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Shape 1123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Shape 112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Shape 1125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Shape 1126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7" name="Shape 1127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128" name="Shape 1128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Shape 1129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Shape 1130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Shape 1131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Shape 1132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Shape 1133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Shape 113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Shape 1135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Shape 1136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Shape 1137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Shape 1138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Shape 1139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Shape 1140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Shape 1141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Shape 1142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Shape 1143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Shape 114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Shape 1145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Shape 1146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Shape 1147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Shape 1148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Shape 1149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Shape 1150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Shape 1151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2" name="Shape 1152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153" name="Shape 1153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Shape 115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Shape 1155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Shape 1156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Shape 1157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Shape 1158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Shape 1159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Shape 1160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Shape 1161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Shape 1162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Shape 1163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Shape 116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Shape 1165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Shape 1166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Shape 1167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Shape 1168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Shape 1169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Shape 1170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Shape 1171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Shape 1172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Shape 1173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Shape 117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Shape 1175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Shape 1176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77" name="Shape 1177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178" name="Shape 1178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179" name="Shape 1179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Shape 1180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Shape 1181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Shape 1182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Shape 118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Shape 1187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Shape 1188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Shape 1193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4" name="Shape 120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205" name="Shape 1205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Shape 1206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Shape 1207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Shape 1208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Shape 1210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Shape 1211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Shape 1212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Shape 12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Shape 1216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Shape 1217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Shape 1218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Shape 1219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Shape 1220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Shape 1221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Shape 1222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Shape 1223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Shape 122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Shape 1225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Shape 1226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Shape 1227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Shape 1228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Shape 1229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0" name="Shape 1230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231" name="Shape 1231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Shape 1232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Shape 1233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Shape 123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Shape 1235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Shape 1236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Shape 1237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Shape 1238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Shape 1239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Shape 1240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Shape 1241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Shape 1242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Shape 1243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Shape 124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Shape 1245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Shape 1246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Shape 1247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Shape 1248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Shape 1249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Shape 1250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Shape 1251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Shape 1252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Shape 1253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Shape 125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Shape 1255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6" name="Shape 1256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257" name="Shape 1257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Shape 1258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Shape 1259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Shape 1260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Shape 1261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Shape 1262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Shape 1263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Shape 126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Shape 1265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Shape 1266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Shape 1267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Shape 1268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Shape 1269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Shape 1270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Shape 1271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Shape 1272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Shape 1273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Shape 127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Shape 1275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Shape 1276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Shape 1277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Shape 1278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Shape 1279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Shape 1280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Shape 1281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2" name="Shape 1282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283" name="Shape 1283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284" name="Shape 128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Shape 1285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Shape 1286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Shape 1287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Shape 1288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Shape 1289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Shape 1290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Shape 1291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Shape 1292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Shape 1293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Shape 129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Shape 1295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Shape 1296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Shape 1297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Shape 1298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Shape 1299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Shape 1300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Shape 1301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Shape 1302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Shape 1303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Shape 130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Shape 1305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Shape 1306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7" name="Shape 1307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308" name="Shape 1308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Shape 1309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Shape 1310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Shape 1311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Shape 1312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Shape 1313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Shape 13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Shape 1315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Shape 1316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Shape 1317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Shape 1318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Shape 1319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Shape 1320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Shape 1321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Shape 1322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Shape 1323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Shape 132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Shape 1325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Shape 1326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Shape 1327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Shape 1328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Shape 1329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Shape 1330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1" name="Shape 1331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332" name="Shape 1332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Shape 1333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Shape 133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Shape 1335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Shape 1336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Shape 1337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Shape 1338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Shape 1339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Shape 1340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Shape 1341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Shape 1342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Shape 1343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Shape 134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Shape 1345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Shape 1346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Shape 1347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Shape 1348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Shape 1349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Shape 1350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Shape 1351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Shape 1352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Shape 1353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Shape 135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5" name="Shape 1355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356" name="Shape 1356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Shape 1357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Shape 1358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Shape 1359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Shape 1360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Shape 1361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Shape 1362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Shape 1363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Shape 136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Shape 1365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Shape 1366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Shape 1367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Shape 1368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Shape 1369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Shape 1370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Shape 1371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Shape 1372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Shape 1373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Shape 137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Shape 1375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Shape 1376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Shape 1377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Shape 1378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79" name="Shape 1379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380" name="Shape 1380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381" name="Shape 1381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Shape 1382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Shape 1383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Shape 138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Shape 1385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Shape 1386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Shape 1387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Shape 1388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Shape 1389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Shape 1390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Shape 1391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Shape 1392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Shape 1393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Shape 139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Shape 1395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Shape 1396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Shape 1397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Shape 1398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Shape 1399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Shape 1400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Shape 1401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Shape 1402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Shape 1403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4" name="Shape 140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405" name="Shape 1405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Shape 1406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Shape 1407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Shape 1408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Shape 1409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Shape 1410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Shape 1411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Shape 1412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Shape 1413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Shape 14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Shape 1415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Shape 1416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Shape 1417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Shape 1418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Shape 1419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Shape 1420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Shape 1421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Shape 1422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Shape 1423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Shape 142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Shape 1425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Shape 1426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Shape 1427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8" name="Shape 1428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429" name="Shape 1429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Shape 1430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Shape 1431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Shape 1432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Shape 1433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Shape 143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Shape 1435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Shape 1436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Shape 1437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Shape 1438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Shape 1439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Shape 1440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Shape 1441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Shape 1442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Shape 1443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Shape 144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Shape 1445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Shape 1446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Shape 1447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Shape 1448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Shape 1449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Shape 1450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Shape 1451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2" name="Shape 1452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453" name="Shape 1453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Shape 145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Shape 1455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Shape 1456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Shape 1457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Shape 1458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Shape 1459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Shape 1460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Shape 1461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Shape 1462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Shape 1463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Shape 146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Shape 1465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Shape 1466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Shape 1467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Shape 1468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Shape 1469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Shape 1470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Shape 1471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Shape 1472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Shape 1473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Shape 147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Shape 1475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Shape 112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113" name="Shape 11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Shape 124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125" name="Shape 125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Shape 13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37" name="Shape 137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50" name="Shape 150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Shape 16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66" name="Shape 166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Shape 178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79" name="Shape 179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Shape 190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1" name="Shape 191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Shape 19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94" name="Shape 194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09" name="Shape 209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Shape 22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23" name="Shape 223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Shape 238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39" name="Shape 239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Shape 25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57" name="Shape 257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Shape 27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71" name="Shape 271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Shape 28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013594" y="-4550"/>
            <a:ext cx="1143300" cy="11433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3593400" y="-60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▪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Shape 288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289" name="Shape 289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294" name="Shape 294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297" name="Shape 297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303" name="Shape 30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Shape 310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311" name="Shape 311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Shape 316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317" name="Shape 317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Shape 321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">
  <p:cSld name="TITLE_AND_BODY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Shape 325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326" name="Shape 326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Shape 337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338" name="Shape 338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Shape 34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50" name="Shape 350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Shape 362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63" name="Shape 36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Shape 378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79" name="Shape 379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Shape 391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92" name="Shape 392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Shape 403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405" name="Shape 40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Shape 40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08" name="Shape 408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Shape 412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13" name="Shape 41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Shape 415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16" name="Shape 416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Shape 421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22" name="Shape 422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Shape 429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30" name="Shape 430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436" name="Shape 436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Shape 440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42" name="Shape 442"/>
          <p:cNvSpPr txBox="1"/>
          <p:nvPr>
            <p:ph idx="2" type="body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Shape 445"/>
          <p:cNvGrpSpPr/>
          <p:nvPr/>
        </p:nvGrpSpPr>
        <p:grpSpPr>
          <a:xfrm>
            <a:off x="7997090" y="1712991"/>
            <a:ext cx="1146746" cy="2862454"/>
            <a:chOff x="7997090" y="1712991"/>
            <a:chExt cx="1146746" cy="2862454"/>
          </a:xfrm>
        </p:grpSpPr>
        <p:sp>
          <p:nvSpPr>
            <p:cNvPr id="446" name="Shape 446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7997090" y="-4550"/>
            <a:ext cx="1146746" cy="2862454"/>
            <a:chOff x="7997090" y="-4550"/>
            <a:chExt cx="1146746" cy="2862454"/>
          </a:xfrm>
        </p:grpSpPr>
        <p:sp>
          <p:nvSpPr>
            <p:cNvPr id="450" name="Shape 450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Shape 453"/>
          <p:cNvGrpSpPr/>
          <p:nvPr/>
        </p:nvGrpSpPr>
        <p:grpSpPr>
          <a:xfrm>
            <a:off x="7997090" y="567964"/>
            <a:ext cx="1146746" cy="4579995"/>
            <a:chOff x="7997090" y="567964"/>
            <a:chExt cx="1146746" cy="4579995"/>
          </a:xfrm>
        </p:grpSpPr>
        <p:sp>
          <p:nvSpPr>
            <p:cNvPr id="454" name="Shape 454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Shape 458"/>
          <p:cNvGrpSpPr/>
          <p:nvPr/>
        </p:nvGrpSpPr>
        <p:grpSpPr>
          <a:xfrm>
            <a:off x="7997090" y="-4550"/>
            <a:ext cx="1146746" cy="4579995"/>
            <a:chOff x="7997090" y="-4550"/>
            <a:chExt cx="1146746" cy="4579995"/>
          </a:xfrm>
        </p:grpSpPr>
        <p:sp>
          <p:nvSpPr>
            <p:cNvPr id="459" name="Shape 459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Shape 463"/>
          <p:cNvGrpSpPr/>
          <p:nvPr/>
        </p:nvGrpSpPr>
        <p:grpSpPr>
          <a:xfrm>
            <a:off x="7997090" y="2285504"/>
            <a:ext cx="1146746" cy="2862454"/>
            <a:chOff x="7997090" y="2285504"/>
            <a:chExt cx="1146746" cy="2862454"/>
          </a:xfrm>
        </p:grpSpPr>
        <p:sp>
          <p:nvSpPr>
            <p:cNvPr id="464" name="Shape 464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7" name="Shape 467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69" name="Shape 469"/>
          <p:cNvSpPr txBox="1"/>
          <p:nvPr>
            <p:ph idx="2" type="body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70" name="Shape 470"/>
          <p:cNvSpPr txBox="1"/>
          <p:nvPr>
            <p:ph idx="3" type="body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71" name="Shape 47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8570535" y="1712991"/>
            <a:ext cx="573300" cy="5724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Shape 474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75" name="Shape 475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Shape 479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80" name="Shape 480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Shape 482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83" name="Shape 48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Shape 488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89" name="Shape 489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Shape 496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97" name="Shape 497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Shape 502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503" name="Shape 50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Shape 507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8" name="Shape 50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Shape 5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11" name="Shape 511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Shape 519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20" name="Shape 520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Shape 52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27" name="Shape 527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Shape 535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36" name="Shape 536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Shape 54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47" name="Shape 547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Shape 55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55" name="Shape 555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Shape 562"/>
          <p:cNvSpPr txBox="1"/>
          <p:nvPr>
            <p:ph idx="1" type="body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sz="3000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▪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□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sz="2400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/>
          <p:nvPr>
            <p:ph type="ctrTitle"/>
          </p:nvPr>
        </p:nvSpPr>
        <p:spPr>
          <a:xfrm>
            <a:off x="573425" y="1210975"/>
            <a:ext cx="4545900" cy="13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D155"/>
                </a:solidFill>
              </a:rPr>
              <a:t>Logic without Flowcharts:</a:t>
            </a:r>
            <a:endParaRPr b="1">
              <a:solidFill>
                <a:srgbClr val="9ED155"/>
              </a:solidFill>
            </a:endParaRPr>
          </a:p>
        </p:txBody>
      </p:sp>
      <p:sp>
        <p:nvSpPr>
          <p:cNvPr id="1481" name="Shape 1481"/>
          <p:cNvSpPr txBox="1"/>
          <p:nvPr/>
        </p:nvSpPr>
        <p:spPr>
          <a:xfrm>
            <a:off x="603700" y="2499300"/>
            <a:ext cx="51012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7868B"/>
                </a:solidFill>
                <a:latin typeface="Muli"/>
                <a:ea typeface="Muli"/>
                <a:cs typeface="Muli"/>
                <a:sym typeface="Muli"/>
              </a:rPr>
              <a:t>Taming complex interviews in docassemble</a:t>
            </a:r>
            <a:endParaRPr i="1" sz="24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82" name="Shape 1482"/>
          <p:cNvSpPr txBox="1"/>
          <p:nvPr/>
        </p:nvSpPr>
        <p:spPr>
          <a:xfrm>
            <a:off x="603700" y="3391500"/>
            <a:ext cx="37875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400">
                <a:solidFill>
                  <a:srgbClr val="6A6A6A"/>
                </a:solidFill>
                <a:latin typeface="Muli"/>
                <a:ea typeface="Muli"/>
                <a:cs typeface="Muli"/>
                <a:sym typeface="Muli"/>
              </a:rPr>
              <a:t>Docacon, June 22, 2018</a:t>
            </a:r>
            <a:endParaRPr i="1" sz="2400">
              <a:solidFill>
                <a:srgbClr val="6A6A6A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 txBox="1"/>
          <p:nvPr>
            <p:ph type="title"/>
          </p:nvPr>
        </p:nvSpPr>
        <p:spPr>
          <a:xfrm>
            <a:off x="457200" y="-22625"/>
            <a:ext cx="6408300" cy="10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Reasonable autonomy</a:t>
            </a:r>
            <a:endParaRPr/>
          </a:p>
        </p:txBody>
      </p:sp>
      <p:sp>
        <p:nvSpPr>
          <p:cNvPr id="1563" name="Shape 1563"/>
          <p:cNvSpPr txBox="1"/>
          <p:nvPr>
            <p:ph idx="1" type="body"/>
          </p:nvPr>
        </p:nvSpPr>
        <p:spPr>
          <a:xfrm>
            <a:off x="457200" y="1177500"/>
            <a:ext cx="6408300" cy="35055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mandatory: True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code: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start_page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user.name.full()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if not jurisdiction_proper: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explain_that_jurisdiction_is_improper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summary_of_damages_incurred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summary_of_available_relief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end_page</a:t>
            </a:r>
            <a:endParaRPr/>
          </a:p>
        </p:txBody>
      </p:sp>
      <p:sp>
        <p:nvSpPr>
          <p:cNvPr id="1564" name="Shape 156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Shape 1569"/>
          <p:cNvSpPr txBox="1"/>
          <p:nvPr>
            <p:ph type="ctrTitle"/>
          </p:nvPr>
        </p:nvSpPr>
        <p:spPr>
          <a:xfrm>
            <a:off x="543900" y="2056805"/>
            <a:ext cx="3438600" cy="182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2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one question block instead of many</a:t>
            </a:r>
            <a:endParaRPr/>
          </a:p>
        </p:txBody>
      </p:sp>
      <p:sp>
        <p:nvSpPr>
          <p:cNvPr id="1570" name="Shape 1570"/>
          <p:cNvSpPr txBox="1"/>
          <p:nvPr>
            <p:ph idx="1" type="subTitle"/>
          </p:nvPr>
        </p:nvSpPr>
        <p:spPr>
          <a:xfrm>
            <a:off x="543900" y="37457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Friends don't let friends copy and paste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6" name="Shape 15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005" y="909000"/>
            <a:ext cx="4619625" cy="2200275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5400000" dist="9525">
              <a:srgbClr val="000000">
                <a:alpha val="50000"/>
              </a:srgbClr>
            </a:outerShdw>
          </a:effectLst>
        </p:spPr>
      </p:pic>
      <p:pic>
        <p:nvPicPr>
          <p:cNvPr id="1577" name="Shape 15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1125" y="2072600"/>
            <a:ext cx="4619624" cy="2233770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5400000" dist="95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Shape 1582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3" name="Shape 1583"/>
          <p:cNvSpPr txBox="1"/>
          <p:nvPr>
            <p:ph idx="4294967295" type="body"/>
          </p:nvPr>
        </p:nvSpPr>
        <p:spPr>
          <a:xfrm>
            <a:off x="615772" y="628500"/>
            <a:ext cx="3811500" cy="38865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How much do you wish to claim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 damages for property damage?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fields: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- Amount: property_damage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datatype: currency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How much do you wish to claim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 damages for back rent?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fields: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- Amount: back_rent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datatype: currency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4" name="Shape 1584"/>
          <p:cNvSpPr txBox="1"/>
          <p:nvPr>
            <p:ph idx="4294967295" type="body"/>
          </p:nvPr>
        </p:nvSpPr>
        <p:spPr>
          <a:xfrm>
            <a:off x="4887775" y="628500"/>
            <a:ext cx="3646800" cy="38865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objects: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- damages: DADict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How much do you wish to claim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in damages for ${i}?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fields: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- Amount: damages[i]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datatype: currency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85" name="Shape 1585"/>
          <p:cNvSpPr/>
          <p:nvPr/>
        </p:nvSpPr>
        <p:spPr>
          <a:xfrm>
            <a:off x="4430472" y="2318850"/>
            <a:ext cx="457200" cy="50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Shape 1590"/>
          <p:cNvSpPr txBox="1"/>
          <p:nvPr>
            <p:ph idx="4294967295" type="body"/>
          </p:nvPr>
        </p:nvSpPr>
        <p:spPr>
          <a:xfrm>
            <a:off x="641400" y="1187375"/>
            <a:ext cx="5673300" cy="33252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Summary of claim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subquestion: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You are asking for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${ currency(sum(damages.values())) 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from defendant.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Proceed?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yesno: ok_to_file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91" name="Shape 159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2" name="Shape 15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475" y="670450"/>
            <a:ext cx="4209651" cy="1905603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95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Shape 159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8" name="Shape 15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00" y="909225"/>
            <a:ext cx="4046049" cy="2269125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5400000" dist="9525">
              <a:srgbClr val="000000">
                <a:alpha val="50000"/>
              </a:srgbClr>
            </a:outerShdw>
          </a:effectLst>
        </p:spPr>
      </p:pic>
      <p:pic>
        <p:nvPicPr>
          <p:cNvPr id="1599" name="Shape 15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900" y="1836025"/>
            <a:ext cx="4046050" cy="2375204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5400000" dist="952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Shape 1604"/>
          <p:cNvSpPr/>
          <p:nvPr/>
        </p:nvSpPr>
        <p:spPr>
          <a:xfrm>
            <a:off x="4368750" y="570050"/>
            <a:ext cx="3897900" cy="3989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5" name="Shape 1605"/>
          <p:cNvSpPr/>
          <p:nvPr/>
        </p:nvSpPr>
        <p:spPr>
          <a:xfrm>
            <a:off x="4179409" y="1899525"/>
            <a:ext cx="4293600" cy="789300"/>
          </a:xfrm>
          <a:prstGeom prst="bracePai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Shape 1606"/>
          <p:cNvSpPr/>
          <p:nvPr/>
        </p:nvSpPr>
        <p:spPr>
          <a:xfrm>
            <a:off x="4368750" y="3862175"/>
            <a:ext cx="3894600" cy="6972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Shape 1607"/>
          <p:cNvSpPr/>
          <p:nvPr/>
        </p:nvSpPr>
        <p:spPr>
          <a:xfrm>
            <a:off x="4368875" y="1883925"/>
            <a:ext cx="3894600" cy="789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Shape 1608"/>
          <p:cNvSpPr txBox="1"/>
          <p:nvPr>
            <p:ph idx="4294967295" type="body"/>
          </p:nvPr>
        </p:nvSpPr>
        <p:spPr>
          <a:xfrm>
            <a:off x="4368600" y="570475"/>
            <a:ext cx="3897900" cy="3989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How much do you wish to claim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in damages for ${i}?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subquestion: |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% if i == 'attorney fees':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Be reasonable.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% endif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fields: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- Amount: damages[i]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  datatype: currency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- Reason for fine: fines_reason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  show if: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    code: i == 'fines'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09" name="Shape 1609"/>
          <p:cNvSpPr/>
          <p:nvPr/>
        </p:nvSpPr>
        <p:spPr>
          <a:xfrm>
            <a:off x="4176275" y="3862175"/>
            <a:ext cx="4293600" cy="697200"/>
          </a:xfrm>
          <a:prstGeom prst="bracePai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Shape 161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1" name="Shape 1611"/>
          <p:cNvSpPr txBox="1"/>
          <p:nvPr/>
        </p:nvSpPr>
        <p:spPr>
          <a:xfrm>
            <a:off x="2971550" y="2007975"/>
            <a:ext cx="10854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Mako</a:t>
            </a:r>
            <a:endParaRPr sz="24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12" name="Shape 1612"/>
          <p:cNvSpPr txBox="1"/>
          <p:nvPr/>
        </p:nvSpPr>
        <p:spPr>
          <a:xfrm>
            <a:off x="2416475" y="3685106"/>
            <a:ext cx="17598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show if code</a:t>
            </a:r>
            <a:endParaRPr sz="24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13" name="Shape 1613"/>
          <p:cNvSpPr txBox="1"/>
          <p:nvPr>
            <p:ph idx="4294967295" type="title"/>
          </p:nvPr>
        </p:nvSpPr>
        <p:spPr>
          <a:xfrm>
            <a:off x="811325" y="810300"/>
            <a:ext cx="2432700" cy="196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Q</a:t>
            </a:r>
            <a:r>
              <a:rPr lang="en"/>
              <a:t>uestion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variations: </a:t>
            </a:r>
            <a:r>
              <a:rPr lang="en">
                <a:solidFill>
                  <a:srgbClr val="266D78"/>
                </a:solidFill>
              </a:rPr>
              <a:t>c</a:t>
            </a:r>
            <a:r>
              <a:rPr lang="en">
                <a:solidFill>
                  <a:srgbClr val="266D78"/>
                </a:solidFill>
              </a:rPr>
              <a:t>onditional expressions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Shape 161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9" name="Shape 1619"/>
          <p:cNvSpPr txBox="1"/>
          <p:nvPr>
            <p:ph idx="4294967295" type="body"/>
          </p:nvPr>
        </p:nvSpPr>
        <p:spPr>
          <a:xfrm>
            <a:off x="4463437" y="577050"/>
            <a:ext cx="3731400" cy="39894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How much do you wish to claim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in damages for ${i}?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fields: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- Amount: damages[i]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  datatype: currency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if: i == "back rent"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Back rent amount?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fields: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- Amount due: damages[i]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73763"/>
                </a:solidFill>
                <a:latin typeface="Courier New"/>
                <a:ea typeface="Courier New"/>
                <a:cs typeface="Courier New"/>
                <a:sym typeface="Courier New"/>
              </a:rPr>
              <a:t>    datatype: currency</a:t>
            </a:r>
            <a:endParaRPr sz="1400">
              <a:solidFill>
                <a:srgbClr val="07376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20" name="Shape 1620"/>
          <p:cNvSpPr txBox="1"/>
          <p:nvPr>
            <p:ph idx="4294967295" type="title"/>
          </p:nvPr>
        </p:nvSpPr>
        <p:spPr>
          <a:xfrm>
            <a:off x="658925" y="581700"/>
            <a:ext cx="2126400" cy="24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Q</a:t>
            </a:r>
            <a:r>
              <a:rPr lang="en"/>
              <a:t>uestion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variations: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</a:rPr>
              <a:t>general rule &amp; exception</a:t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621" name="Shape 1621"/>
          <p:cNvSpPr/>
          <p:nvPr/>
        </p:nvSpPr>
        <p:spPr>
          <a:xfrm>
            <a:off x="4107175" y="727425"/>
            <a:ext cx="4443900" cy="1764000"/>
          </a:xfrm>
          <a:prstGeom prst="bracePai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Shape 1622"/>
          <p:cNvSpPr/>
          <p:nvPr/>
        </p:nvSpPr>
        <p:spPr>
          <a:xfrm>
            <a:off x="4107175" y="2771700"/>
            <a:ext cx="4443900" cy="1764000"/>
          </a:xfrm>
          <a:prstGeom prst="bracePai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Shape 1623"/>
          <p:cNvSpPr txBox="1"/>
          <p:nvPr/>
        </p:nvSpPr>
        <p:spPr>
          <a:xfrm>
            <a:off x="2600400" y="1119294"/>
            <a:ext cx="13884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General rule</a:t>
            </a:r>
            <a:endParaRPr sz="24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24" name="Shape 1624"/>
          <p:cNvSpPr txBox="1"/>
          <p:nvPr/>
        </p:nvSpPr>
        <p:spPr>
          <a:xfrm>
            <a:off x="2230200" y="3367500"/>
            <a:ext cx="17586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Exception</a:t>
            </a:r>
            <a:endParaRPr sz="24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Shape 1629"/>
          <p:cNvSpPr txBox="1"/>
          <p:nvPr>
            <p:ph type="ctrTitle"/>
          </p:nvPr>
        </p:nvSpPr>
        <p:spPr>
          <a:xfrm>
            <a:off x="543900" y="3076451"/>
            <a:ext cx="3438600" cy="1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3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Embrace the framework</a:t>
            </a:r>
            <a:endParaRPr/>
          </a:p>
        </p:txBody>
      </p:sp>
      <p:sp>
        <p:nvSpPr>
          <p:cNvPr id="1630" name="Shape 1630"/>
          <p:cNvSpPr txBox="1"/>
          <p:nvPr>
            <p:ph idx="1" type="subTitle"/>
          </p:nvPr>
        </p:nvSpPr>
        <p:spPr>
          <a:xfrm>
            <a:off x="543900" y="42791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Don't micromanage</a:t>
            </a:r>
            <a:endParaRPr/>
          </a:p>
        </p:txBody>
      </p:sp>
      <p:pic>
        <p:nvPicPr>
          <p:cNvPr id="1631" name="Shape 16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300" y="185025"/>
            <a:ext cx="3065550" cy="20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Shape 163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7" name="Shape 1637"/>
          <p:cNvSpPr txBox="1"/>
          <p:nvPr>
            <p:ph type="title"/>
          </p:nvPr>
        </p:nvSpPr>
        <p:spPr>
          <a:xfrm>
            <a:off x="457200" y="53575"/>
            <a:ext cx="311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Don't do this</a:t>
            </a:r>
            <a:endParaRPr/>
          </a:p>
        </p:txBody>
      </p:sp>
      <p:sp>
        <p:nvSpPr>
          <p:cNvPr id="1638" name="Shape 1638"/>
          <p:cNvSpPr txBox="1"/>
          <p:nvPr>
            <p:ph idx="1" type="body"/>
          </p:nvPr>
        </p:nvSpPr>
        <p:spPr>
          <a:xfrm>
            <a:off x="457200" y="910975"/>
            <a:ext cx="3110400" cy="36600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mandatory: True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question: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mandatory: True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question: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mandatory: True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question: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9" name="Shape 1639"/>
          <p:cNvSpPr txBox="1"/>
          <p:nvPr>
            <p:ph idx="2" type="body"/>
          </p:nvPr>
        </p:nvSpPr>
        <p:spPr>
          <a:xfrm>
            <a:off x="3755025" y="911025"/>
            <a:ext cx="3110400" cy="36600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question: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question: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question: ...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mandatory: True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code: |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end_result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0" name="Shape 1640"/>
          <p:cNvSpPr txBox="1"/>
          <p:nvPr>
            <p:ph type="title"/>
          </p:nvPr>
        </p:nvSpPr>
        <p:spPr>
          <a:xfrm>
            <a:off x="3755025" y="53575"/>
            <a:ext cx="311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this instead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Shape 1487"/>
          <p:cNvSpPr txBox="1"/>
          <p:nvPr>
            <p:ph type="title"/>
          </p:nvPr>
        </p:nvSpPr>
        <p:spPr>
          <a:xfrm>
            <a:off x="235000" y="313450"/>
            <a:ext cx="2754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Promise</a:t>
            </a:r>
            <a:endParaRPr sz="4800"/>
          </a:p>
        </p:txBody>
      </p:sp>
      <p:sp>
        <p:nvSpPr>
          <p:cNvPr id="1488" name="Shape 148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9" name="Shape 14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00" y="0"/>
            <a:ext cx="377044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6" name="Shape 1646"/>
          <p:cNvSpPr/>
          <p:nvPr/>
        </p:nvSpPr>
        <p:spPr>
          <a:xfrm>
            <a:off x="362225" y="386350"/>
            <a:ext cx="4068900" cy="1533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How do I integrate React.js and a Java servlet farm with docassemble?</a:t>
            </a:r>
            <a:endParaRPr sz="24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7" name="Shape 1647"/>
          <p:cNvSpPr/>
          <p:nvPr/>
        </p:nvSpPr>
        <p:spPr>
          <a:xfrm flipH="1">
            <a:off x="2983175" y="2438925"/>
            <a:ext cx="3839400" cy="1154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How about you use Bootstrap and Python? </a:t>
            </a:r>
            <a:endParaRPr sz="24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48" name="Shape 16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24144" y="3868275"/>
            <a:ext cx="1799025" cy="12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Shape 16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577" y="2109050"/>
            <a:ext cx="1284425" cy="17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Shape 165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5" name="Shape 1655"/>
          <p:cNvSpPr txBox="1"/>
          <p:nvPr>
            <p:ph type="title"/>
          </p:nvPr>
        </p:nvSpPr>
        <p:spPr>
          <a:xfrm>
            <a:off x="457200" y="53575"/>
            <a:ext cx="311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Don't do this</a:t>
            </a:r>
            <a:endParaRPr/>
          </a:p>
        </p:txBody>
      </p:sp>
      <p:sp>
        <p:nvSpPr>
          <p:cNvPr id="1656" name="Shape 1656"/>
          <p:cNvSpPr txBox="1"/>
          <p:nvPr>
            <p:ph idx="1" type="body"/>
          </p:nvPr>
        </p:nvSpPr>
        <p:spPr>
          <a:xfrm>
            <a:off x="457200" y="910975"/>
            <a:ext cx="3110400" cy="41721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features: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javascript: myfuncs.js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css: myclasses.css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&lt;span class="megabig"&gt;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Are you doing well?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&lt;/span&gt;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under: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&lt;div id="logo"&gt;&lt;/div&gt;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script: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&lt;script&gt;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animate($("#logo"));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&lt;/script&gt;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7" name="Shape 1657"/>
          <p:cNvSpPr txBox="1"/>
          <p:nvPr>
            <p:ph idx="2" type="body"/>
          </p:nvPr>
        </p:nvSpPr>
        <p:spPr>
          <a:xfrm>
            <a:off x="3755025" y="911025"/>
            <a:ext cx="3259800" cy="41721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features: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bootstrap theme: nice.css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Are you doing well?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yesno: doing_well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8" name="Shape 1658"/>
          <p:cNvSpPr txBox="1"/>
          <p:nvPr>
            <p:ph type="title"/>
          </p:nvPr>
        </p:nvSpPr>
        <p:spPr>
          <a:xfrm>
            <a:off x="3755025" y="53575"/>
            <a:ext cx="311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this instead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Shape 1663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4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Don't use advanced features</a:t>
            </a:r>
            <a:endParaRPr/>
          </a:p>
        </p:txBody>
      </p:sp>
      <p:sp>
        <p:nvSpPr>
          <p:cNvPr id="1664" name="Shape 1664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simple features are sufficient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Shape 1669"/>
          <p:cNvSpPr txBox="1"/>
          <p:nvPr>
            <p:ph idx="12" type="sldNum"/>
          </p:nvPr>
        </p:nvSpPr>
        <p:spPr>
          <a:xfrm>
            <a:off x="363950" y="4268475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0" name="Shape 1670"/>
          <p:cNvPicPr preferRelativeResize="0"/>
          <p:nvPr/>
        </p:nvPicPr>
        <p:blipFill rotWithShape="1">
          <a:blip r:embed="rId3">
            <a:alphaModFix/>
          </a:blip>
          <a:srcRect b="0" l="9307" r="12082" t="0"/>
          <a:stretch/>
        </p:blipFill>
        <p:spPr>
          <a:xfrm>
            <a:off x="4318725" y="2644252"/>
            <a:ext cx="4566575" cy="22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1" name="Shape 1671"/>
          <p:cNvPicPr preferRelativeResize="0"/>
          <p:nvPr/>
        </p:nvPicPr>
        <p:blipFill rotWithShape="1">
          <a:blip r:embed="rId4">
            <a:alphaModFix/>
          </a:blip>
          <a:srcRect b="14770" l="0" r="0" t="0"/>
          <a:stretch/>
        </p:blipFill>
        <p:spPr>
          <a:xfrm>
            <a:off x="279425" y="277100"/>
            <a:ext cx="4027225" cy="23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2" name="Shape 1672"/>
          <p:cNvSpPr txBox="1"/>
          <p:nvPr>
            <p:ph idx="4294967295" type="subTitle"/>
          </p:nvPr>
        </p:nvSpPr>
        <p:spPr>
          <a:xfrm>
            <a:off x="4882713" y="884604"/>
            <a:ext cx="3438600" cy="11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Mercedes S class,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 . . .</a:t>
            </a:r>
            <a:endParaRPr/>
          </a:p>
        </p:txBody>
      </p:sp>
      <p:sp>
        <p:nvSpPr>
          <p:cNvPr id="1673" name="Shape 1673"/>
          <p:cNvSpPr txBox="1"/>
          <p:nvPr>
            <p:ph idx="4294967295" type="subTitle"/>
          </p:nvPr>
        </p:nvSpPr>
        <p:spPr>
          <a:xfrm>
            <a:off x="1169538" y="3458401"/>
            <a:ext cx="22470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Ford Fusion?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Shape 1678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5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multiple question files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Shape 168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4" name="Shape 1684"/>
          <p:cNvSpPr txBox="1"/>
          <p:nvPr/>
        </p:nvSpPr>
        <p:spPr>
          <a:xfrm>
            <a:off x="370050" y="851100"/>
            <a:ext cx="6537300" cy="3441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66D78"/>
                </a:solidFill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3000">
              <a:solidFill>
                <a:srgbClr val="266D7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66D78"/>
                </a:solidFill>
                <a:latin typeface="Courier New"/>
                <a:ea typeface="Courier New"/>
                <a:cs typeface="Courier New"/>
                <a:sym typeface="Courier New"/>
              </a:rPr>
              <a:t>include:</a:t>
            </a:r>
            <a:endParaRPr sz="3000">
              <a:solidFill>
                <a:srgbClr val="266D7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66D78"/>
                </a:solidFill>
                <a:latin typeface="Courier New"/>
                <a:ea typeface="Courier New"/>
                <a:cs typeface="Courier New"/>
                <a:sym typeface="Courier New"/>
              </a:rPr>
              <a:t>  - contact_info.yml</a:t>
            </a:r>
            <a:endParaRPr sz="3000">
              <a:solidFill>
                <a:srgbClr val="266D7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66D78"/>
                </a:solidFill>
                <a:latin typeface="Courier New"/>
                <a:ea typeface="Courier New"/>
                <a:cs typeface="Courier New"/>
                <a:sym typeface="Courier New"/>
              </a:rPr>
              <a:t>  - marital_property.yml</a:t>
            </a:r>
            <a:endParaRPr sz="3000">
              <a:solidFill>
                <a:srgbClr val="266D7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66D78"/>
                </a:solidFill>
                <a:latin typeface="Courier New"/>
                <a:ea typeface="Courier New"/>
                <a:cs typeface="Courier New"/>
                <a:sym typeface="Courier New"/>
              </a:rPr>
              <a:t>  - fault.yml</a:t>
            </a:r>
            <a:endParaRPr sz="3000">
              <a:solidFill>
                <a:srgbClr val="266D7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66D78"/>
                </a:solidFill>
                <a:latin typeface="Courier New"/>
                <a:ea typeface="Courier New"/>
                <a:cs typeface="Courier New"/>
                <a:sym typeface="Courier New"/>
              </a:rPr>
              <a:t>  - non_fault.yml</a:t>
            </a:r>
            <a:endParaRPr sz="3000">
              <a:solidFill>
                <a:srgbClr val="266D7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266D78"/>
                </a:solidFill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3000">
              <a:solidFill>
                <a:srgbClr val="266D7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Shape 1689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6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proper text editor</a:t>
            </a:r>
            <a:endParaRPr/>
          </a:p>
        </p:txBody>
      </p:sp>
      <p:sp>
        <p:nvSpPr>
          <p:cNvPr id="1690" name="Shape 1690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Along with Google Drive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Shape 1695"/>
          <p:cNvSpPr txBox="1"/>
          <p:nvPr>
            <p:ph type="title"/>
          </p:nvPr>
        </p:nvSpPr>
        <p:spPr>
          <a:xfrm>
            <a:off x="457200" y="535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Sublime Text</a:t>
            </a:r>
            <a:endParaRPr/>
          </a:p>
        </p:txBody>
      </p:sp>
      <p:sp>
        <p:nvSpPr>
          <p:cNvPr id="1696" name="Shape 169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7" name="Shape 16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0675"/>
            <a:ext cx="7450051" cy="39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Shape 1702"/>
          <p:cNvSpPr txBox="1"/>
          <p:nvPr>
            <p:ph type="title"/>
          </p:nvPr>
        </p:nvSpPr>
        <p:spPr>
          <a:xfrm>
            <a:off x="457200" y="185025"/>
            <a:ext cx="6408300" cy="6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Notepad++</a:t>
            </a:r>
            <a:endParaRPr/>
          </a:p>
        </p:txBody>
      </p:sp>
      <p:sp>
        <p:nvSpPr>
          <p:cNvPr id="1703" name="Shape 170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04" name="Shape 1704"/>
          <p:cNvPicPr preferRelativeResize="0"/>
          <p:nvPr/>
        </p:nvPicPr>
        <p:blipFill rotWithShape="1">
          <a:blip r:embed="rId3">
            <a:alphaModFix/>
          </a:blip>
          <a:srcRect b="0" l="0" r="0" t="6015"/>
          <a:stretch/>
        </p:blipFill>
        <p:spPr>
          <a:xfrm>
            <a:off x="228600" y="856481"/>
            <a:ext cx="6865500" cy="413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Shape 1709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/>
              <a:t>Search, don’t sort.</a:t>
            </a:r>
            <a:endParaRPr sz="4800"/>
          </a:p>
          <a:p>
            <a:pPr indent="-457200" lvl="0" marL="457200">
              <a:spcBef>
                <a:spcPts val="600"/>
              </a:spcBef>
              <a:spcAft>
                <a:spcPts val="0"/>
              </a:spcAft>
              <a:buSzPts val="3600"/>
              <a:buChar char="-"/>
            </a:pPr>
            <a:r>
              <a:rPr lang="en" sz="3600"/>
              <a:t>GMail, 2004</a:t>
            </a:r>
            <a:endParaRPr sz="3600"/>
          </a:p>
        </p:txBody>
      </p:sp>
      <p:sp>
        <p:nvSpPr>
          <p:cNvPr id="1710" name="Shape 171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5" name="Shape 1495"/>
          <p:cNvPicPr preferRelativeResize="0"/>
          <p:nvPr/>
        </p:nvPicPr>
        <p:blipFill rotWithShape="1">
          <a:blip r:embed="rId3">
            <a:alphaModFix/>
          </a:blip>
          <a:srcRect b="4316" l="7629" r="5970" t="4798"/>
          <a:stretch/>
        </p:blipFill>
        <p:spPr>
          <a:xfrm>
            <a:off x="2804000" y="0"/>
            <a:ext cx="42749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6" name="Shape 1496"/>
          <p:cNvSpPr txBox="1"/>
          <p:nvPr>
            <p:ph idx="4294967295" type="ctrTitle"/>
          </p:nvPr>
        </p:nvSpPr>
        <p:spPr>
          <a:xfrm>
            <a:off x="218225" y="254550"/>
            <a:ext cx="2443500" cy="8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Reality</a:t>
            </a:r>
            <a:endParaRPr sz="4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Shape 1715"/>
          <p:cNvSpPr txBox="1"/>
          <p:nvPr>
            <p:ph type="title"/>
          </p:nvPr>
        </p:nvSpPr>
        <p:spPr>
          <a:xfrm>
            <a:off x="457200" y="535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Emacs</a:t>
            </a:r>
            <a:endParaRPr/>
          </a:p>
        </p:txBody>
      </p:sp>
      <p:sp>
        <p:nvSpPr>
          <p:cNvPr id="1716" name="Shape 171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17" name="Shape 17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834775"/>
            <a:ext cx="6610084" cy="42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Shape 1722"/>
          <p:cNvSpPr txBox="1"/>
          <p:nvPr>
            <p:ph type="title"/>
          </p:nvPr>
        </p:nvSpPr>
        <p:spPr>
          <a:xfrm>
            <a:off x="457200" y="-2262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Vim</a:t>
            </a:r>
            <a:endParaRPr/>
          </a:p>
        </p:txBody>
      </p:sp>
      <p:sp>
        <p:nvSpPr>
          <p:cNvPr id="1723" name="Shape 172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4" name="Shape 17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739099"/>
            <a:ext cx="6408300" cy="425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9" name="Shape 17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375" y="-73850"/>
            <a:ext cx="3308925" cy="432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30" name="Shape 1730"/>
          <p:cNvSpPr txBox="1"/>
          <p:nvPr>
            <p:ph type="ctrTitle"/>
          </p:nvPr>
        </p:nvSpPr>
        <p:spPr>
          <a:xfrm>
            <a:off x="543900" y="3457451"/>
            <a:ext cx="3438600" cy="1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7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a diary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Shape 173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6" name="Shape 17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00" y="569962"/>
            <a:ext cx="7574600" cy="40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Shape 1741"/>
          <p:cNvSpPr txBox="1"/>
          <p:nvPr>
            <p:ph type="ctrTitle"/>
          </p:nvPr>
        </p:nvSpPr>
        <p:spPr>
          <a:xfrm>
            <a:off x="543900" y="3457451"/>
            <a:ext cx="3438600" cy="1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8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Optimize for readability</a:t>
            </a:r>
            <a:endParaRPr/>
          </a:p>
        </p:txBody>
      </p:sp>
      <p:pic>
        <p:nvPicPr>
          <p:cNvPr id="1742" name="Shape 1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770" y="188622"/>
            <a:ext cx="2885774" cy="27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Shape 1747"/>
          <p:cNvSpPr txBox="1"/>
          <p:nvPr>
            <p:ph type="title"/>
          </p:nvPr>
        </p:nvSpPr>
        <p:spPr>
          <a:xfrm>
            <a:off x="457200" y="2059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descriptive variable names</a:t>
            </a:r>
            <a:endParaRPr/>
          </a:p>
        </p:txBody>
      </p:sp>
      <p:sp>
        <p:nvSpPr>
          <p:cNvPr id="1748" name="Shape 1748"/>
          <p:cNvSpPr txBox="1"/>
          <p:nvPr>
            <p:ph idx="1" type="body"/>
          </p:nvPr>
        </p:nvSpPr>
        <p:spPr>
          <a:xfrm>
            <a:off x="457200" y="2431925"/>
            <a:ext cx="3110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Do:</a:t>
            </a:r>
            <a:endParaRPr/>
          </a:p>
        </p:txBody>
      </p:sp>
      <p:sp>
        <p:nvSpPr>
          <p:cNvPr id="1749" name="Shape 174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0" name="Shape 1750"/>
          <p:cNvSpPr txBox="1"/>
          <p:nvPr>
            <p:ph idx="2" type="body"/>
          </p:nvPr>
        </p:nvSpPr>
        <p:spPr>
          <a:xfrm>
            <a:off x="457200" y="3009075"/>
            <a:ext cx="6539400" cy="669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latin typeface="Courier New"/>
                <a:ea typeface="Courier New"/>
                <a:cs typeface="Courier New"/>
                <a:sym typeface="Courier New"/>
              </a:rPr>
              <a:t>% if case.claim.arises_under_state_law:</a:t>
            </a:r>
            <a:endParaRPr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51" name="Shape 1751"/>
          <p:cNvSpPr txBox="1"/>
          <p:nvPr>
            <p:ph idx="2" type="body"/>
          </p:nvPr>
        </p:nvSpPr>
        <p:spPr>
          <a:xfrm>
            <a:off x="457200" y="1153300"/>
            <a:ext cx="3110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Instead of this</a:t>
            </a:r>
            <a:r>
              <a:rPr lang="en"/>
              <a:t>:</a:t>
            </a:r>
            <a:endParaRPr/>
          </a:p>
        </p:txBody>
      </p:sp>
      <p:sp>
        <p:nvSpPr>
          <p:cNvPr id="1752" name="Shape 1752"/>
          <p:cNvSpPr txBox="1"/>
          <p:nvPr>
            <p:ph idx="2" type="body"/>
          </p:nvPr>
        </p:nvSpPr>
        <p:spPr>
          <a:xfrm>
            <a:off x="457200" y="1701175"/>
            <a:ext cx="6539400" cy="669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latin typeface="Courier New"/>
                <a:ea typeface="Courier New"/>
                <a:cs typeface="Courier New"/>
                <a:sym typeface="Courier New"/>
              </a:rPr>
              <a:t>% if sLawClaim:</a:t>
            </a:r>
            <a:endParaRPr sz="2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Shape 1757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are only two hard things in computer science: cache invalidation and 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naming things</a:t>
            </a:r>
            <a:r>
              <a:rPr lang="en"/>
              <a:t>. 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– Phil Karlton</a:t>
            </a:r>
            <a:endParaRPr/>
          </a:p>
        </p:txBody>
      </p:sp>
      <p:sp>
        <p:nvSpPr>
          <p:cNvPr id="1758" name="Shape 175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Shape 1763"/>
          <p:cNvSpPr txBox="1"/>
          <p:nvPr>
            <p:ph type="title"/>
          </p:nvPr>
        </p:nvSpPr>
        <p:spPr>
          <a:xfrm>
            <a:off x="302388" y="31114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question blocks short</a:t>
            </a:r>
            <a:endParaRPr/>
          </a:p>
        </p:txBody>
      </p:sp>
      <p:sp>
        <p:nvSpPr>
          <p:cNvPr id="1764" name="Shape 176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5" name="Shape 1765"/>
          <p:cNvSpPr txBox="1"/>
          <p:nvPr>
            <p:ph idx="1" type="body"/>
          </p:nvPr>
        </p:nvSpPr>
        <p:spPr>
          <a:xfrm>
            <a:off x="302388" y="1499889"/>
            <a:ext cx="3271200" cy="3115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Do you wish to file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the complaint?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help text: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Bear in mind that by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filing this complaint,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you will expose yourself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to potential expenses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&lt;100 more lines&gt;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yesno: ok_to_proceed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6" name="Shape 1766"/>
          <p:cNvSpPr txBox="1"/>
          <p:nvPr>
            <p:ph idx="1" type="body"/>
          </p:nvPr>
        </p:nvSpPr>
        <p:spPr>
          <a:xfrm>
            <a:off x="3801438" y="1499889"/>
            <a:ext cx="3332400" cy="3115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Do you wish to file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the complaint?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help text: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${ help_for_complaint }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yesno: ok_to_proceed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template: help_for_complaint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content: |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Bear in mind that by ...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67" name="Shape 1767"/>
          <p:cNvSpPr txBox="1"/>
          <p:nvPr>
            <p:ph idx="1" type="body"/>
          </p:nvPr>
        </p:nvSpPr>
        <p:spPr>
          <a:xfrm>
            <a:off x="302388" y="927489"/>
            <a:ext cx="3110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Instead of doing this</a:t>
            </a:r>
            <a:r>
              <a:rPr lang="en"/>
              <a:t>:</a:t>
            </a:r>
            <a:endParaRPr/>
          </a:p>
        </p:txBody>
      </p:sp>
      <p:sp>
        <p:nvSpPr>
          <p:cNvPr id="1768" name="Shape 1768"/>
          <p:cNvSpPr txBox="1"/>
          <p:nvPr>
            <p:ph idx="1" type="body"/>
          </p:nvPr>
        </p:nvSpPr>
        <p:spPr>
          <a:xfrm>
            <a:off x="3801438" y="927489"/>
            <a:ext cx="3110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Do this</a:t>
            </a:r>
            <a:r>
              <a:rPr lang="en"/>
              <a:t>: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Shape 177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4" name="Shape 1774"/>
          <p:cNvSpPr txBox="1"/>
          <p:nvPr>
            <p:ph idx="4294967295" type="body"/>
          </p:nvPr>
        </p:nvSpPr>
        <p:spPr>
          <a:xfrm>
            <a:off x="3392000" y="794400"/>
            <a:ext cx="4793400" cy="3540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include: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definitions.yml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modules: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.functions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Was the complaint served?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yesno: complaint_served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75" name="Shape 1775"/>
          <p:cNvSpPr/>
          <p:nvPr/>
        </p:nvSpPr>
        <p:spPr>
          <a:xfrm>
            <a:off x="3126353" y="794400"/>
            <a:ext cx="5324400" cy="1017600"/>
          </a:xfrm>
          <a:prstGeom prst="bracePai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Shape 1776"/>
          <p:cNvSpPr txBox="1"/>
          <p:nvPr/>
        </p:nvSpPr>
        <p:spPr>
          <a:xfrm>
            <a:off x="1049625" y="685800"/>
            <a:ext cx="19725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Isolate</a:t>
            </a:r>
            <a:r>
              <a:rPr lang="en" sz="24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 complicated blocks</a:t>
            </a:r>
            <a:endParaRPr sz="24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7" name="Shape 1777"/>
          <p:cNvSpPr txBox="1"/>
          <p:nvPr/>
        </p:nvSpPr>
        <p:spPr>
          <a:xfrm>
            <a:off x="929625" y="1926225"/>
            <a:ext cx="20925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Put code in modules</a:t>
            </a:r>
            <a:endParaRPr sz="24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78" name="Shape 1778"/>
          <p:cNvSpPr/>
          <p:nvPr/>
        </p:nvSpPr>
        <p:spPr>
          <a:xfrm>
            <a:off x="3126503" y="1860230"/>
            <a:ext cx="5324400" cy="1017600"/>
          </a:xfrm>
          <a:prstGeom prst="bracePai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Shape 1779"/>
          <p:cNvSpPr txBox="1"/>
          <p:nvPr/>
        </p:nvSpPr>
        <p:spPr>
          <a:xfrm>
            <a:off x="676150" y="3006300"/>
            <a:ext cx="23460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Muli"/>
                <a:ea typeface="Muli"/>
                <a:cs typeface="Muli"/>
                <a:sym typeface="Muli"/>
              </a:rPr>
              <a:t>Then the rest is easier to read...</a:t>
            </a:r>
            <a:endParaRPr sz="24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Shape 178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5" name="Shape 1785"/>
          <p:cNvSpPr txBox="1"/>
          <p:nvPr>
            <p:ph idx="4294967295" type="body"/>
          </p:nvPr>
        </p:nvSpPr>
        <p:spPr>
          <a:xfrm>
            <a:off x="678150" y="1504075"/>
            <a:ext cx="7787700" cy="28206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code: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p_states = set([y.address.state for y in plaintiff])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d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_states = set([y.address.state for y in defendant])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if len(p_states &amp; d_states):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state_diversity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= False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else: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state_diversity = True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86" name="Shape 1786"/>
          <p:cNvSpPr txBox="1"/>
          <p:nvPr>
            <p:ph idx="4294967295" type="title"/>
          </p:nvPr>
        </p:nvSpPr>
        <p:spPr>
          <a:xfrm>
            <a:off x="754350" y="672375"/>
            <a:ext cx="64083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Ugh, looks like gobbledygook!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Shape 1502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Shape 150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4" name="Shape 1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Shape 179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2" name="Shape 1792"/>
          <p:cNvSpPr txBox="1"/>
          <p:nvPr>
            <p:ph idx="4294967295" type="title"/>
          </p:nvPr>
        </p:nvSpPr>
        <p:spPr>
          <a:xfrm>
            <a:off x="754350" y="672375"/>
            <a:ext cx="64083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it in a module</a:t>
            </a:r>
            <a:endParaRPr/>
          </a:p>
        </p:txBody>
      </p:sp>
      <p:sp>
        <p:nvSpPr>
          <p:cNvPr id="1793" name="Shape 1793"/>
          <p:cNvSpPr txBox="1"/>
          <p:nvPr>
            <p:ph idx="4294967295" type="body"/>
          </p:nvPr>
        </p:nvSpPr>
        <p:spPr>
          <a:xfrm>
            <a:off x="678150" y="1747049"/>
            <a:ext cx="7787700" cy="1649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def state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_diversity_exists(a, b):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a_states = set([y.address.state for y in a])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b_states = set([y.address.state for y in b])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return False if len(a_states &amp; b_states) else True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94" name="Shape 1794"/>
          <p:cNvSpPr txBox="1"/>
          <p:nvPr/>
        </p:nvSpPr>
        <p:spPr>
          <a:xfrm>
            <a:off x="6715050" y="3396450"/>
            <a:ext cx="1750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functions.py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95" name="Shape 17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650" y="637325"/>
            <a:ext cx="1109725" cy="11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Shape 180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1" name="Shape 1801"/>
          <p:cNvSpPr txBox="1"/>
          <p:nvPr>
            <p:ph idx="4294967295" type="body"/>
          </p:nvPr>
        </p:nvSpPr>
        <p:spPr>
          <a:xfrm>
            <a:off x="678145" y="1330500"/>
            <a:ext cx="7787700" cy="24825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code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if state_diversity_exists(plaintiff, defendant) \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and amount_in_controversy &gt; 75000: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diversity_jurisdiction_is_proper = True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else: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diversity_jurisdiction_is_proper = False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02" name="Shape 1802"/>
          <p:cNvSpPr txBox="1"/>
          <p:nvPr>
            <p:ph idx="4294967295" type="title"/>
          </p:nvPr>
        </p:nvSpPr>
        <p:spPr>
          <a:xfrm>
            <a:off x="754350" y="672375"/>
            <a:ext cx="64083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this is readable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Shape 1807"/>
          <p:cNvSpPr txBox="1"/>
          <p:nvPr>
            <p:ph type="ctrTitle"/>
          </p:nvPr>
        </p:nvSpPr>
        <p:spPr>
          <a:xfrm>
            <a:off x="543900" y="3457451"/>
            <a:ext cx="3438600" cy="1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9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libraries</a:t>
            </a:r>
            <a:endParaRPr/>
          </a:p>
        </p:txBody>
      </p:sp>
      <p:pic>
        <p:nvPicPr>
          <p:cNvPr id="1808" name="Shape 1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11" y="320850"/>
            <a:ext cx="3881700" cy="25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 txBox="1"/>
          <p:nvPr>
            <p:ph type="title"/>
          </p:nvPr>
        </p:nvSpPr>
        <p:spPr>
          <a:xfrm>
            <a:off x="457200" y="87266"/>
            <a:ext cx="6408300" cy="7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blocks reusable</a:t>
            </a:r>
            <a:endParaRPr/>
          </a:p>
        </p:txBody>
      </p:sp>
      <p:sp>
        <p:nvSpPr>
          <p:cNvPr id="1814" name="Shape 1814"/>
          <p:cNvSpPr txBox="1"/>
          <p:nvPr>
            <p:ph idx="1" type="body"/>
          </p:nvPr>
        </p:nvSpPr>
        <p:spPr>
          <a:xfrm>
            <a:off x="457200" y="830716"/>
            <a:ext cx="3110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Custody</a:t>
            </a:r>
            <a:endParaRPr/>
          </a:p>
        </p:txBody>
      </p:sp>
      <p:sp>
        <p:nvSpPr>
          <p:cNvPr id="1815" name="Shape 1815"/>
          <p:cNvSpPr txBox="1"/>
          <p:nvPr>
            <p:ph idx="2" type="body"/>
          </p:nvPr>
        </p:nvSpPr>
        <p:spPr>
          <a:xfrm>
            <a:off x="3863700" y="830716"/>
            <a:ext cx="3110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Divorce</a:t>
            </a:r>
            <a:endParaRPr/>
          </a:p>
        </p:txBody>
      </p:sp>
      <p:sp>
        <p:nvSpPr>
          <p:cNvPr id="1816" name="Shape 181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7" name="Shape 1817"/>
          <p:cNvSpPr txBox="1"/>
          <p:nvPr>
            <p:ph idx="1" type="body"/>
          </p:nvPr>
        </p:nvSpPr>
        <p:spPr>
          <a:xfrm>
            <a:off x="457200" y="1484066"/>
            <a:ext cx="3110400" cy="1310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include: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common.yml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custody_law.yml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18" name="Shape 1818"/>
          <p:cNvSpPr txBox="1"/>
          <p:nvPr>
            <p:ph idx="1" type="body"/>
          </p:nvPr>
        </p:nvSpPr>
        <p:spPr>
          <a:xfrm>
            <a:off x="3863700" y="1484066"/>
            <a:ext cx="3110400" cy="13104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include: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common.yml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divorce_law.yml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19" name="Shape 1819"/>
          <p:cNvSpPr txBox="1"/>
          <p:nvPr>
            <p:ph idx="2" type="body"/>
          </p:nvPr>
        </p:nvSpPr>
        <p:spPr>
          <a:xfrm>
            <a:off x="457200" y="3032200"/>
            <a:ext cx="6516900" cy="16173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Before I can proceed with your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${ case_type } case, I have some questions.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field: intro_given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20" name="Shape 1820"/>
          <p:cNvSpPr txBox="1"/>
          <p:nvPr/>
        </p:nvSpPr>
        <p:spPr>
          <a:xfrm>
            <a:off x="5223300" y="4623703"/>
            <a:ext cx="1750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common</a:t>
            </a:r>
            <a:r>
              <a:rPr lang="en" sz="1800">
                <a:solidFill>
                  <a:schemeClr val="dk2"/>
                </a:solidFill>
              </a:rPr>
              <a:t>.yml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 txBox="1"/>
          <p:nvPr>
            <p:ph type="ctrTitle"/>
          </p:nvPr>
        </p:nvSpPr>
        <p:spPr>
          <a:xfrm>
            <a:off x="543900" y="3457451"/>
            <a:ext cx="3438600" cy="12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10.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Legal objects</a:t>
            </a:r>
            <a:endParaRPr/>
          </a:p>
        </p:txBody>
      </p:sp>
      <p:pic>
        <p:nvPicPr>
          <p:cNvPr id="1826" name="Shape 18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88" y="317650"/>
            <a:ext cx="3606825" cy="24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Shape 1831"/>
          <p:cNvSpPr txBox="1"/>
          <p:nvPr>
            <p:ph idx="12" type="sldNum"/>
          </p:nvPr>
        </p:nvSpPr>
        <p:spPr>
          <a:xfrm>
            <a:off x="8570575" y="4593511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2" name="Shape 1832"/>
          <p:cNvSpPr txBox="1"/>
          <p:nvPr>
            <p:ph idx="4294967295" type="body"/>
          </p:nvPr>
        </p:nvSpPr>
        <p:spPr>
          <a:xfrm>
            <a:off x="678150" y="996873"/>
            <a:ext cx="7787700" cy="31128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objects: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case: TortCase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In which court would you like to file your claim?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choices: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code: case.courts_with_jurisdiction()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field: case.court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33" name="Shape 1833"/>
          <p:cNvSpPr txBox="1"/>
          <p:nvPr/>
        </p:nvSpPr>
        <p:spPr>
          <a:xfrm>
            <a:off x="6715050" y="4109676"/>
            <a:ext cx="1750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interview</a:t>
            </a:r>
            <a:r>
              <a:rPr lang="en" sz="1800">
                <a:solidFill>
                  <a:schemeClr val="dk2"/>
                </a:solidFill>
              </a:rPr>
              <a:t>.yml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Shape 183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9" name="Shape 1839"/>
          <p:cNvSpPr txBox="1"/>
          <p:nvPr>
            <p:ph idx="4294967295" type="body"/>
          </p:nvPr>
        </p:nvSpPr>
        <p:spPr>
          <a:xfrm>
            <a:off x="678150" y="1026300"/>
            <a:ext cx="7787700" cy="3090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from docassemble.base.legal import Case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class TortCase(Case):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def courts_with_jurisdiction(self):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if self.amount_in_controversy &gt; 10000: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...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if self.cause_of_action in federal_questions: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...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40" name="Shape 1840"/>
          <p:cNvSpPr txBox="1"/>
          <p:nvPr/>
        </p:nvSpPr>
        <p:spPr>
          <a:xfrm>
            <a:off x="6715050" y="4117194"/>
            <a:ext cx="17508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objects.py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Shape 184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6" name="Shape 1846"/>
          <p:cNvSpPr txBox="1"/>
          <p:nvPr>
            <p:ph idx="4294967295" type="body"/>
          </p:nvPr>
        </p:nvSpPr>
        <p:spPr>
          <a:xfrm>
            <a:off x="678150" y="685275"/>
            <a:ext cx="7787700" cy="37797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question: All done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attachment: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name: Personal Injury Complaint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- content: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${ case.caption() 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${ case.plaintiff.as_noun(capitalize=True) }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${ case.plaintiff.does_verb('bring') } this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action against ${ case.defendant } for heinous</a:t>
            </a: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    misdeeds and egregious omissions related to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Shape 185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2" name="Shape 1852"/>
          <p:cNvSpPr txBox="1"/>
          <p:nvPr>
            <p:ph idx="4294967295" type="ctrTitle"/>
          </p:nvPr>
        </p:nvSpPr>
        <p:spPr>
          <a:xfrm>
            <a:off x="1141750" y="1198272"/>
            <a:ext cx="4024200" cy="7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1853" name="Shape 1853"/>
          <p:cNvSpPr txBox="1"/>
          <p:nvPr>
            <p:ph idx="4294967295" type="subTitle"/>
          </p:nvPr>
        </p:nvSpPr>
        <p:spPr>
          <a:xfrm>
            <a:off x="1564975" y="2783522"/>
            <a:ext cx="25419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@jpyle</a:t>
            </a:r>
            <a:endParaRPr sz="3000"/>
          </a:p>
        </p:txBody>
      </p:sp>
      <p:pic>
        <p:nvPicPr>
          <p:cNvPr id="1854" name="Shape 18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750" y="2879109"/>
            <a:ext cx="423225" cy="4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5" name="Shape 1855"/>
          <p:cNvSpPr txBox="1"/>
          <p:nvPr>
            <p:ph idx="4294967295" type="subTitle"/>
          </p:nvPr>
        </p:nvSpPr>
        <p:spPr>
          <a:xfrm>
            <a:off x="1023041" y="2199150"/>
            <a:ext cx="36087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😸 Jonathan Pyle</a:t>
            </a:r>
            <a:endParaRPr sz="3000"/>
          </a:p>
        </p:txBody>
      </p:sp>
      <p:pic>
        <p:nvPicPr>
          <p:cNvPr id="1856" name="Shape 18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2885" y="3350257"/>
            <a:ext cx="540950" cy="54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857" name="Shape 1857"/>
          <p:cNvSpPr txBox="1"/>
          <p:nvPr>
            <p:ph idx="4294967295" type="subTitle"/>
          </p:nvPr>
        </p:nvSpPr>
        <p:spPr>
          <a:xfrm>
            <a:off x="1564975" y="3350250"/>
            <a:ext cx="3244200" cy="4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@docassemble</a:t>
            </a:r>
            <a:endParaRPr sz="3000"/>
          </a:p>
        </p:txBody>
      </p:sp>
      <p:pic>
        <p:nvPicPr>
          <p:cNvPr id="1858" name="Shape 1858"/>
          <p:cNvPicPr preferRelativeResize="0"/>
          <p:nvPr/>
        </p:nvPicPr>
        <p:blipFill rotWithShape="1">
          <a:blip r:embed="rId5">
            <a:alphaModFix/>
          </a:blip>
          <a:srcRect b="0" l="0" r="29448" t="0"/>
          <a:stretch/>
        </p:blipFill>
        <p:spPr>
          <a:xfrm>
            <a:off x="4468400" y="583975"/>
            <a:ext cx="4102175" cy="393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Shape 1509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0" name="Shape 1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750" y="1207425"/>
            <a:ext cx="4013150" cy="33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Shape 1511"/>
          <p:cNvPicPr preferRelativeResize="0"/>
          <p:nvPr/>
        </p:nvPicPr>
        <p:blipFill rotWithShape="1">
          <a:blip r:embed="rId4">
            <a:alphaModFix/>
          </a:blip>
          <a:srcRect b="0" l="3465" r="0" t="0"/>
          <a:stretch/>
        </p:blipFill>
        <p:spPr>
          <a:xfrm>
            <a:off x="4539100" y="1207425"/>
            <a:ext cx="4349949" cy="333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2" name="Shape 1512"/>
          <p:cNvSpPr txBox="1"/>
          <p:nvPr/>
        </p:nvSpPr>
        <p:spPr>
          <a:xfrm>
            <a:off x="1239675" y="415000"/>
            <a:ext cx="2109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Option A</a:t>
            </a:r>
            <a:endParaRPr sz="30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13" name="Shape 1513"/>
          <p:cNvSpPr txBox="1"/>
          <p:nvPr/>
        </p:nvSpPr>
        <p:spPr>
          <a:xfrm>
            <a:off x="5659425" y="415000"/>
            <a:ext cx="2109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Option B</a:t>
            </a:r>
            <a:endParaRPr sz="30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7868B"/>
        </a:solidFill>
      </p:bgPr>
    </p:bg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Shape 1518"/>
          <p:cNvSpPr txBox="1"/>
          <p:nvPr>
            <p:ph idx="4294967295" type="ctrTitle"/>
          </p:nvPr>
        </p:nvSpPr>
        <p:spPr>
          <a:xfrm>
            <a:off x="1164350" y="831050"/>
            <a:ext cx="5540100" cy="22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COMPLEXITY SUCKS</a:t>
            </a:r>
            <a:endParaRPr sz="6000"/>
          </a:p>
        </p:txBody>
      </p:sp>
      <p:sp>
        <p:nvSpPr>
          <p:cNvPr id="1519" name="Shape 1519"/>
          <p:cNvSpPr txBox="1"/>
          <p:nvPr>
            <p:ph idx="4294967295" type="subTitle"/>
          </p:nvPr>
        </p:nvSpPr>
        <p:spPr>
          <a:xfrm>
            <a:off x="1164350" y="3030551"/>
            <a:ext cx="400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But you can manage.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20" name="Shape 1520"/>
          <p:cNvSpPr/>
          <p:nvPr/>
        </p:nvSpPr>
        <p:spPr>
          <a:xfrm>
            <a:off x="7025850" y="3487561"/>
            <a:ext cx="306704" cy="292851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1" name="Shape 1521"/>
          <p:cNvGrpSpPr/>
          <p:nvPr/>
        </p:nvGrpSpPr>
        <p:grpSpPr>
          <a:xfrm rot="1057023">
            <a:off x="5531166" y="3104810"/>
            <a:ext cx="868134" cy="868199"/>
            <a:chOff x="570875" y="4322250"/>
            <a:chExt cx="443300" cy="443325"/>
          </a:xfrm>
        </p:grpSpPr>
        <p:sp>
          <p:nvSpPr>
            <p:cNvPr id="1522" name="Shape 1522"/>
            <p:cNvSpPr/>
            <p:nvPr/>
          </p:nvSpPr>
          <p:spPr>
            <a:xfrm>
              <a:off x="570875" y="4322250"/>
              <a:ext cx="443300" cy="443325"/>
            </a:xfrm>
            <a:custGeom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597725" y="4665400"/>
              <a:ext cx="73300" cy="73300"/>
            </a:xfrm>
            <a:custGeom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654525" y="4708150"/>
              <a:ext cx="47025" cy="47025"/>
            </a:xfrm>
            <a:custGeom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581250" y="4634875"/>
              <a:ext cx="47050" cy="47050"/>
            </a:xfrm>
            <a:custGeom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6" name="Shape 1526"/>
          <p:cNvSpPr/>
          <p:nvPr/>
        </p:nvSpPr>
        <p:spPr>
          <a:xfrm rot="2466788">
            <a:off x="5476253" y="2097745"/>
            <a:ext cx="426131" cy="406885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Shape 1527"/>
          <p:cNvSpPr/>
          <p:nvPr/>
        </p:nvSpPr>
        <p:spPr>
          <a:xfrm rot="-1609468">
            <a:off x="6099461" y="2353755"/>
            <a:ext cx="306650" cy="292799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Shape 1528"/>
          <p:cNvSpPr/>
          <p:nvPr/>
        </p:nvSpPr>
        <p:spPr>
          <a:xfrm rot="2926179">
            <a:off x="7958852" y="2585725"/>
            <a:ext cx="229657" cy="219284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Shape 1529"/>
          <p:cNvSpPr/>
          <p:nvPr/>
        </p:nvSpPr>
        <p:spPr>
          <a:xfrm rot="-1609376">
            <a:off x="7003170" y="1116717"/>
            <a:ext cx="206905" cy="197560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Shape 153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31" name="Shape 1531"/>
          <p:cNvGrpSpPr/>
          <p:nvPr/>
        </p:nvGrpSpPr>
        <p:grpSpPr>
          <a:xfrm>
            <a:off x="6714012" y="1678973"/>
            <a:ext cx="1191985" cy="1162405"/>
            <a:chOff x="5241175" y="4959100"/>
            <a:chExt cx="539775" cy="517775"/>
          </a:xfrm>
        </p:grpSpPr>
        <p:sp>
          <p:nvSpPr>
            <p:cNvPr id="1532" name="Shape 1532"/>
            <p:cNvSpPr/>
            <p:nvPr/>
          </p:nvSpPr>
          <p:spPr>
            <a:xfrm>
              <a:off x="5575150" y="4959100"/>
              <a:ext cx="161225" cy="178300"/>
            </a:xfrm>
            <a:custGeom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533" name="Shape 1533"/>
            <p:cNvSpPr/>
            <p:nvPr/>
          </p:nvSpPr>
          <p:spPr>
            <a:xfrm>
              <a:off x="5330925" y="4985350"/>
              <a:ext cx="128250" cy="148400"/>
            </a:xfrm>
            <a:custGeom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534" name="Shape 1534"/>
            <p:cNvSpPr/>
            <p:nvPr/>
          </p:nvSpPr>
          <p:spPr>
            <a:xfrm>
              <a:off x="5241175" y="5241175"/>
              <a:ext cx="180125" cy="109325"/>
            </a:xfrm>
            <a:custGeom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535" name="Shape 1535"/>
            <p:cNvSpPr/>
            <p:nvPr/>
          </p:nvSpPr>
          <p:spPr>
            <a:xfrm>
              <a:off x="5461575" y="5316900"/>
              <a:ext cx="89175" cy="159975"/>
            </a:xfrm>
            <a:custGeom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536" name="Shape 1536"/>
            <p:cNvSpPr/>
            <p:nvPr/>
          </p:nvSpPr>
          <p:spPr>
            <a:xfrm>
              <a:off x="5619100" y="5194175"/>
              <a:ext cx="161850" cy="89775"/>
            </a:xfrm>
            <a:custGeom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537" name="Shape 1537"/>
            <p:cNvSpPr/>
            <p:nvPr/>
          </p:nvSpPr>
          <p:spPr>
            <a:xfrm>
              <a:off x="5420075" y="5116000"/>
              <a:ext cx="189300" cy="189925"/>
            </a:xfrm>
            <a:custGeom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Shape 1542"/>
          <p:cNvSpPr txBox="1"/>
          <p:nvPr>
            <p:ph type="ctrTitle"/>
          </p:nvPr>
        </p:nvSpPr>
        <p:spPr>
          <a:xfrm>
            <a:off x="543900" y="37844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1</a:t>
            </a:r>
            <a:r>
              <a:rPr b="1" lang="en" sz="7200">
                <a:solidFill>
                  <a:srgbClr val="50B883"/>
                </a:solidFill>
              </a:rPr>
              <a:t>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your interview autonomy</a:t>
            </a:r>
            <a:endParaRPr/>
          </a:p>
        </p:txBody>
      </p:sp>
      <p:pic>
        <p:nvPicPr>
          <p:cNvPr id="1543" name="Shape 1543"/>
          <p:cNvPicPr preferRelativeResize="0"/>
          <p:nvPr/>
        </p:nvPicPr>
        <p:blipFill rotWithShape="1">
          <a:blip r:embed="rId3">
            <a:alphaModFix/>
          </a:blip>
          <a:srcRect b="0" l="7192" r="0" t="0"/>
          <a:stretch/>
        </p:blipFill>
        <p:spPr>
          <a:xfrm>
            <a:off x="1345700" y="167626"/>
            <a:ext cx="3086400" cy="207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Shape 1548"/>
          <p:cNvSpPr txBox="1"/>
          <p:nvPr>
            <p:ph type="title"/>
          </p:nvPr>
        </p:nvSpPr>
        <p:spPr>
          <a:xfrm>
            <a:off x="457200" y="-98825"/>
            <a:ext cx="64083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much freedom</a:t>
            </a:r>
            <a:endParaRPr/>
          </a:p>
        </p:txBody>
      </p:sp>
      <p:sp>
        <p:nvSpPr>
          <p:cNvPr id="1549" name="Shape 1549"/>
          <p:cNvSpPr txBox="1"/>
          <p:nvPr>
            <p:ph idx="1" type="body"/>
          </p:nvPr>
        </p:nvSpPr>
        <p:spPr>
          <a:xfrm>
            <a:off x="457200" y="1012575"/>
            <a:ext cx="6408300" cy="37380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mandatory: True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question: |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Here is your pleading.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attachment: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name: Answer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docx template file: answer.docx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---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&lt;100 non-mandatory questions&gt;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0" name="Shape 155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Shape 1555"/>
          <p:cNvSpPr txBox="1"/>
          <p:nvPr>
            <p:ph type="title"/>
          </p:nvPr>
        </p:nvSpPr>
        <p:spPr>
          <a:xfrm>
            <a:off x="457200" y="535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little freedom</a:t>
            </a:r>
            <a:endParaRPr/>
          </a:p>
        </p:txBody>
      </p:sp>
      <p:sp>
        <p:nvSpPr>
          <p:cNvPr id="1556" name="Shape 1556"/>
          <p:cNvSpPr txBox="1"/>
          <p:nvPr>
            <p:ph idx="1" type="body"/>
          </p:nvPr>
        </p:nvSpPr>
        <p:spPr>
          <a:xfrm>
            <a:off x="457200" y="971550"/>
            <a:ext cx="6408300" cy="40956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mandatory: True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code: |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start_page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user.name.first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user.name.last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user.monthly_income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user.birthplace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user.is_plaintiff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user.is_in_military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&lt;400 similar lines&gt;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  end_page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7" name="Shape 155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y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